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78" r:id="rId2"/>
    <p:sldId id="256" r:id="rId3"/>
    <p:sldId id="259" r:id="rId4"/>
    <p:sldId id="260" r:id="rId5"/>
    <p:sldId id="401" r:id="rId6"/>
    <p:sldId id="392" r:id="rId7"/>
    <p:sldId id="388"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09"/>
    <p:restoredTop sz="96327"/>
  </p:normalViewPr>
  <p:slideViewPr>
    <p:cSldViewPr snapToGrid="0" snapToObjects="1">
      <p:cViewPr>
        <p:scale>
          <a:sx n="40" d="100"/>
          <a:sy n="40" d="100"/>
        </p:scale>
        <p:origin x="1066" y="43"/>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Helvetica Neue"/>
        <a:cs typeface="Arial" panose="020B060402020202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 Photos">
    <p:bg>
      <p:bgRef idx="1001">
        <a:schemeClr val="bg1"/>
      </p:bgRef>
    </p:bg>
    <p:spTree>
      <p:nvGrpSpPr>
        <p:cNvPr id="1" name=""/>
        <p:cNvGrpSpPr/>
        <p:nvPr/>
      </p:nvGrpSpPr>
      <p:grpSpPr>
        <a:xfrm>
          <a:off x="0" y="0"/>
          <a:ext cx="0" cy="0"/>
          <a:chOff x="0" y="0"/>
          <a:chExt cx="0" cy="0"/>
        </a:xfrm>
      </p:grpSpPr>
      <p:sp>
        <p:nvSpPr>
          <p:cNvPr id="11" name="Circle"/>
          <p:cNvSpPr/>
          <p:nvPr/>
        </p:nvSpPr>
        <p:spPr>
          <a:xfrm>
            <a:off x="22441115" y="12531083"/>
            <a:ext cx="571501" cy="571501"/>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12" name="Slide Number"/>
          <p:cNvSpPr txBox="1">
            <a:spLocks noGrp="1"/>
          </p:cNvSpPr>
          <p:nvPr>
            <p:ph type="sldNum" sz="quarter" idx="2"/>
          </p:nvPr>
        </p:nvSpPr>
        <p:spPr>
          <a:xfrm>
            <a:off x="22441116" y="12667342"/>
            <a:ext cx="571501" cy="298984"/>
          </a:xfrm>
          <a:prstGeom prst="rect">
            <a:avLst/>
          </a:prstGeom>
        </p:spPr>
        <p:txBody>
          <a:bodyPr wrap="square"/>
          <a:lstStyle>
            <a:lvl1pPr>
              <a:defRPr sz="1400" b="1">
                <a:solidFill>
                  <a:srgbClr val="F0F0F0"/>
                </a:solidFill>
                <a:latin typeface="Arial"/>
                <a:ea typeface="Arial"/>
                <a:cs typeface="Arial"/>
                <a:sym typeface="Arial"/>
              </a:defRPr>
            </a:lvl1pPr>
          </a:lstStyle>
          <a:p>
            <a:fld id="{86CB4B4D-7CA3-9044-876B-883B54F8677D}" type="slidenum">
              <a:t>‹#›</a:t>
            </a:fld>
            <a:endParaRPr dirty="0"/>
          </a:p>
        </p:txBody>
      </p:sp>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pic>
        <p:nvPicPr>
          <p:cNvPr id="21" name="Рисунок 20">
            <a:extLst>
              <a:ext uri="{FF2B5EF4-FFF2-40B4-BE49-F238E27FC236}">
                <a16:creationId xmlns:a16="http://schemas.microsoft.com/office/drawing/2014/main" id="{72A7C879-41BF-4041-91D8-755EAC394B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2427" y="546566"/>
            <a:ext cx="2420190" cy="613115"/>
          </a:xfrm>
          <a:prstGeom prst="rect">
            <a:avLst/>
          </a:prstGeom>
        </p:spPr>
      </p:pic>
    </p:spTree>
    <p:extLst>
      <p:ext uri="{BB962C8B-B14F-4D97-AF65-F5344CB8AC3E}">
        <p14:creationId xmlns:p14="http://schemas.microsoft.com/office/powerpoint/2010/main" val="1021012141"/>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without header) + Photos">
    <p:bg>
      <p:bgPr>
        <a:solidFill>
          <a:schemeClr val="bg2"/>
        </a:solidFill>
        <a:effectLst/>
      </p:bgPr>
    </p:bg>
    <p:spTree>
      <p:nvGrpSpPr>
        <p:cNvPr id="1" name=""/>
        <p:cNvGrpSpPr/>
        <p:nvPr/>
      </p:nvGrpSpPr>
      <p:grpSpPr>
        <a:xfrm>
          <a:off x="0" y="0"/>
          <a:ext cx="0" cy="0"/>
          <a:chOff x="0" y="0"/>
          <a:chExt cx="0" cy="0"/>
        </a:xfrm>
      </p:grpSpPr>
      <p:sp>
        <p:nvSpPr>
          <p:cNvPr id="30" name="Circle"/>
          <p:cNvSpPr/>
          <p:nvPr/>
        </p:nvSpPr>
        <p:spPr>
          <a:xfrm>
            <a:off x="22441117" y="11878733"/>
            <a:ext cx="571501" cy="571501"/>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31" name="Slide Number"/>
          <p:cNvSpPr txBox="1">
            <a:spLocks noGrp="1"/>
          </p:cNvSpPr>
          <p:nvPr>
            <p:ph type="sldNum" sz="quarter" idx="2"/>
          </p:nvPr>
        </p:nvSpPr>
        <p:spPr>
          <a:xfrm>
            <a:off x="22445350" y="12003953"/>
            <a:ext cx="571501" cy="298984"/>
          </a:xfrm>
          <a:prstGeom prst="rect">
            <a:avLst/>
          </a:prstGeom>
        </p:spPr>
        <p:txBody>
          <a:bodyPr wrap="square"/>
          <a:lstStyle>
            <a:lvl1pPr>
              <a:defRPr sz="1400" b="1">
                <a:solidFill>
                  <a:srgbClr val="F0F0F0"/>
                </a:solidFill>
                <a:latin typeface="Arial"/>
                <a:ea typeface="Arial"/>
                <a:cs typeface="Arial"/>
                <a:sym typeface="Arial"/>
              </a:defRPr>
            </a:lvl1pPr>
          </a:lstStyle>
          <a:p>
            <a:fld id="{86CB4B4D-7CA3-9044-876B-883B54F8677D}" type="slidenum">
              <a:t>‹#›</a:t>
            </a:fld>
            <a:endParaRPr/>
          </a:p>
        </p:txBody>
      </p:sp>
      <p:sp>
        <p:nvSpPr>
          <p:cNvPr id="4" name="Picture Placeholder 2">
            <a:extLst>
              <a:ext uri="{FF2B5EF4-FFF2-40B4-BE49-F238E27FC236}">
                <a16:creationId xmlns:a16="http://schemas.microsoft.com/office/drawing/2014/main" id="{FBAE1344-71FB-214A-985A-C79AE33BAD38}"/>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3FAF2F12-F6A2-F94B-94A1-8FC535902C7B}"/>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2D72B2A-0AFA-E744-A788-3DBAB2334098}"/>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C86CE5F9-F76C-5447-854F-C41CDBCF8B4D}"/>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AD67D36D-1FCA-3A46-9B4A-5D1828C6D688}"/>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486BE658-6D24-CA4C-AB3D-5A54CB356B30}"/>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FFF242D3-B6C6-414A-84B9-697A2301F818}"/>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D050F28B-8BAE-5B4C-B35C-E30F344D5141}"/>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2" name="Picture Placeholder 2">
            <a:extLst>
              <a:ext uri="{FF2B5EF4-FFF2-40B4-BE49-F238E27FC236}">
                <a16:creationId xmlns:a16="http://schemas.microsoft.com/office/drawing/2014/main" id="{642DCAE9-9E18-4B47-A5A0-FB78038F0822}"/>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3" name="Picture Placeholder 2">
            <a:extLst>
              <a:ext uri="{FF2B5EF4-FFF2-40B4-BE49-F238E27FC236}">
                <a16:creationId xmlns:a16="http://schemas.microsoft.com/office/drawing/2014/main" id="{F32F03F1-C50A-864C-B428-79231A186CED}"/>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Tree>
    <p:extLst>
      <p:ext uri="{BB962C8B-B14F-4D97-AF65-F5344CB8AC3E}">
        <p14:creationId xmlns:p14="http://schemas.microsoft.com/office/powerpoint/2010/main" val="7428432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bg>
      <p:bgPr>
        <a:solidFill>
          <a:schemeClr val="bg2"/>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Photos">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F935C2-BB49-7F44-AA76-95F670099320}"/>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3" name="Picture Placeholder 2">
            <a:extLst>
              <a:ext uri="{FF2B5EF4-FFF2-40B4-BE49-F238E27FC236}">
                <a16:creationId xmlns:a16="http://schemas.microsoft.com/office/drawing/2014/main" id="{58871FA9-522E-EF46-8ED1-22380FB4075C}"/>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4" name="Picture Placeholder 2">
            <a:extLst>
              <a:ext uri="{FF2B5EF4-FFF2-40B4-BE49-F238E27FC236}">
                <a16:creationId xmlns:a16="http://schemas.microsoft.com/office/drawing/2014/main" id="{A1CE6A93-8415-B84C-9636-40D989C3225E}"/>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24F4412B-9D40-1740-8196-208EDFDE6A40}"/>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F52A887-0B61-FB40-A002-18D9DB156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9D153C23-CF0C-C44B-9801-00A206002652}"/>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BA9D09E7-4FBA-1C4C-8814-B5E33FE5F03F}"/>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9E774562-BACD-F54F-9D9D-7B802146C18E}"/>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3A962AB2-20FD-7B4B-A867-E694B5CA857B}"/>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BC6BEB8C-9FDC-BC4E-B300-7609F4B058E0}"/>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Tree>
    <p:extLst>
      <p:ext uri="{BB962C8B-B14F-4D97-AF65-F5344CB8AC3E}">
        <p14:creationId xmlns:p14="http://schemas.microsoft.com/office/powerpoint/2010/main" val="15844534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Контент">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8040150" y="12712701"/>
            <a:ext cx="5486400" cy="730250"/>
          </a:xfrm>
        </p:spPr>
        <p:txBody>
          <a:bodyPr/>
          <a:lstStyle/>
          <a:p>
            <a:fld id="{31F3A37E-F845-4540-832B-DFC0F9590F8E}" type="slidenum">
              <a:rPr lang="ru-RU" smtClean="0"/>
              <a:t>‹#›</a:t>
            </a:fld>
            <a:endParaRPr lang="ru-RU"/>
          </a:p>
        </p:txBody>
      </p:sp>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12964" y="828009"/>
            <a:ext cx="1986048" cy="500038"/>
          </a:xfrm>
          <a:prstGeom prst="rect">
            <a:avLst/>
          </a:prstGeom>
        </p:spPr>
      </p:pic>
      <p:sp>
        <p:nvSpPr>
          <p:cNvPr id="3" name="Прямоугольник 2"/>
          <p:cNvSpPr/>
          <p:nvPr userDrawn="1"/>
        </p:nvSpPr>
        <p:spPr>
          <a:xfrm>
            <a:off x="1" y="-58693"/>
            <a:ext cx="21387330" cy="9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7" name="Прямоугольник 6"/>
          <p:cNvSpPr/>
          <p:nvPr userDrawn="1"/>
        </p:nvSpPr>
        <p:spPr>
          <a:xfrm>
            <a:off x="23370139" y="-58693"/>
            <a:ext cx="1039530" cy="91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8" name="Прямоугольник 7"/>
          <p:cNvSpPr/>
          <p:nvPr userDrawn="1"/>
        </p:nvSpPr>
        <p:spPr>
          <a:xfrm>
            <a:off x="21358455" y="-58693"/>
            <a:ext cx="1039530" cy="91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9" name="Прямоугольник 8"/>
          <p:cNvSpPr/>
          <p:nvPr userDrawn="1"/>
        </p:nvSpPr>
        <p:spPr>
          <a:xfrm>
            <a:off x="22359485" y="-58693"/>
            <a:ext cx="1039530" cy="914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Tree>
    <p:extLst>
      <p:ext uri="{BB962C8B-B14F-4D97-AF65-F5344CB8AC3E}">
        <p14:creationId xmlns:p14="http://schemas.microsoft.com/office/powerpoint/2010/main" val="1126232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2" r:id="rId3"/>
    <p:sldLayoutId id="2147483655" r:id="rId4"/>
    <p:sldLayoutId id="2147483656" r:id="rId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hyperlink" Target="https://b5g.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9" name="Business Report"/>
          <p:cNvSpPr txBox="1"/>
          <p:nvPr/>
        </p:nvSpPr>
        <p:spPr>
          <a:xfrm>
            <a:off x="13131924" y="5574310"/>
            <a:ext cx="10941056"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10000" b="0">
                <a:solidFill>
                  <a:srgbClr val="242423"/>
                </a:solidFill>
                <a:latin typeface="Montserrat Bold"/>
                <a:ea typeface="Montserrat Bold"/>
                <a:cs typeface="Montserrat Bold"/>
                <a:sym typeface="Montserrat Bold"/>
              </a:defRPr>
            </a:lvl1pPr>
          </a:lstStyle>
          <a:p>
            <a:r>
              <a:rPr lang="ru-RU" dirty="0">
                <a:solidFill>
                  <a:schemeClr val="tx1"/>
                </a:solidFill>
              </a:rPr>
              <a:t>Функционал и возможности Б5Регламент</a:t>
            </a:r>
            <a:endParaRPr dirty="0">
              <a:solidFill>
                <a:schemeClr val="tx1"/>
              </a:solidFill>
            </a:endParaRPr>
          </a:p>
        </p:txBody>
      </p:sp>
      <p:sp>
        <p:nvSpPr>
          <p:cNvPr id="4770" name="Shape"/>
          <p:cNvSpPr/>
          <p:nvPr/>
        </p:nvSpPr>
        <p:spPr>
          <a:xfrm>
            <a:off x="21602230" y="738188"/>
            <a:ext cx="1388860" cy="1651001"/>
          </a:xfrm>
          <a:custGeom>
            <a:avLst/>
            <a:gdLst/>
            <a:ahLst/>
            <a:cxnLst>
              <a:cxn ang="0">
                <a:pos x="wd2" y="hd2"/>
              </a:cxn>
              <a:cxn ang="5400000">
                <a:pos x="wd2" y="hd2"/>
              </a:cxn>
              <a:cxn ang="10800000">
                <a:pos x="wd2" y="hd2"/>
              </a:cxn>
              <a:cxn ang="16200000">
                <a:pos x="wd2" y="hd2"/>
              </a:cxn>
            </a:cxnLst>
            <a:rect l="0" t="0" r="r" b="b"/>
            <a:pathLst>
              <a:path w="21599" h="21600" extrusionOk="0">
                <a:moveTo>
                  <a:pt x="5718" y="0"/>
                </a:moveTo>
                <a:cubicBezTo>
                  <a:pt x="4879" y="0"/>
                  <a:pt x="4207" y="3"/>
                  <a:pt x="3661" y="32"/>
                </a:cubicBezTo>
                <a:cubicBezTo>
                  <a:pt x="3116" y="62"/>
                  <a:pt x="2698" y="119"/>
                  <a:pt x="2362" y="237"/>
                </a:cubicBezTo>
                <a:cubicBezTo>
                  <a:pt x="1878" y="385"/>
                  <a:pt x="1445" y="621"/>
                  <a:pt x="1089" y="920"/>
                </a:cubicBezTo>
                <a:cubicBezTo>
                  <a:pt x="734" y="1219"/>
                  <a:pt x="454" y="1583"/>
                  <a:pt x="278" y="1990"/>
                </a:cubicBezTo>
                <a:cubicBezTo>
                  <a:pt x="138" y="2273"/>
                  <a:pt x="69" y="2625"/>
                  <a:pt x="34" y="3083"/>
                </a:cubicBezTo>
                <a:cubicBezTo>
                  <a:pt x="-1" y="3542"/>
                  <a:pt x="0" y="4108"/>
                  <a:pt x="0" y="4814"/>
                </a:cubicBezTo>
                <a:lnTo>
                  <a:pt x="0" y="11343"/>
                </a:lnTo>
                <a:lnTo>
                  <a:pt x="0" y="12334"/>
                </a:lnTo>
                <a:lnTo>
                  <a:pt x="0" y="21600"/>
                </a:lnTo>
                <a:lnTo>
                  <a:pt x="5299" y="17142"/>
                </a:lnTo>
                <a:cubicBezTo>
                  <a:pt x="5457" y="17142"/>
                  <a:pt x="5548" y="17148"/>
                  <a:pt x="5718" y="17148"/>
                </a:cubicBezTo>
                <a:lnTo>
                  <a:pt x="15880" y="17148"/>
                </a:lnTo>
                <a:cubicBezTo>
                  <a:pt x="16719" y="17148"/>
                  <a:pt x="17388" y="17145"/>
                  <a:pt x="17933" y="17116"/>
                </a:cubicBezTo>
                <a:cubicBezTo>
                  <a:pt x="18479" y="17086"/>
                  <a:pt x="18900" y="17029"/>
                  <a:pt x="19236" y="16911"/>
                </a:cubicBezTo>
                <a:cubicBezTo>
                  <a:pt x="19720" y="16763"/>
                  <a:pt x="20153" y="16527"/>
                  <a:pt x="20509" y="16228"/>
                </a:cubicBezTo>
                <a:cubicBezTo>
                  <a:pt x="20864" y="15929"/>
                  <a:pt x="21140" y="15565"/>
                  <a:pt x="21316" y="15158"/>
                </a:cubicBezTo>
                <a:cubicBezTo>
                  <a:pt x="21456" y="14875"/>
                  <a:pt x="21529" y="14523"/>
                  <a:pt x="21564" y="14065"/>
                </a:cubicBezTo>
                <a:cubicBezTo>
                  <a:pt x="21599" y="13606"/>
                  <a:pt x="21598" y="13040"/>
                  <a:pt x="21598" y="12334"/>
                </a:cubicBezTo>
                <a:lnTo>
                  <a:pt x="21598" y="4814"/>
                </a:lnTo>
                <a:cubicBezTo>
                  <a:pt x="21598" y="4108"/>
                  <a:pt x="21599" y="3542"/>
                  <a:pt x="21564" y="3083"/>
                </a:cubicBezTo>
                <a:cubicBezTo>
                  <a:pt x="21529" y="2625"/>
                  <a:pt x="21456" y="2273"/>
                  <a:pt x="21316" y="1990"/>
                </a:cubicBezTo>
                <a:cubicBezTo>
                  <a:pt x="21140" y="1583"/>
                  <a:pt x="20864" y="1219"/>
                  <a:pt x="20509" y="920"/>
                </a:cubicBezTo>
                <a:cubicBezTo>
                  <a:pt x="20153" y="621"/>
                  <a:pt x="19720" y="385"/>
                  <a:pt x="19236" y="237"/>
                </a:cubicBezTo>
                <a:cubicBezTo>
                  <a:pt x="18900" y="119"/>
                  <a:pt x="18479" y="62"/>
                  <a:pt x="17933" y="32"/>
                </a:cubicBezTo>
                <a:cubicBezTo>
                  <a:pt x="17388" y="3"/>
                  <a:pt x="16719" y="0"/>
                  <a:pt x="15880" y="0"/>
                </a:cubicBezTo>
                <a:lnTo>
                  <a:pt x="5718" y="0"/>
                </a:ln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4772"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13191982" y="10293551"/>
            <a:ext cx="9104678" cy="1102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r>
              <a:rPr lang="ru-RU" sz="2800" dirty="0">
                <a:latin typeface="+mn-lt"/>
                <a:ea typeface="SF Pro Display" panose="00000500000000000000" pitchFamily="50" charset="0"/>
              </a:rPr>
              <a:t>ПО для автоматизированного решения комплексных задач при помощи бизнес-процессов</a:t>
            </a:r>
          </a:p>
        </p:txBody>
      </p:sp>
      <p:sp>
        <p:nvSpPr>
          <p:cNvPr id="4773" name="Rectangle"/>
          <p:cNvSpPr/>
          <p:nvPr/>
        </p:nvSpPr>
        <p:spPr>
          <a:xfrm>
            <a:off x="0" y="-32602"/>
            <a:ext cx="3789786" cy="13781204"/>
          </a:xfrm>
          <a:prstGeom prst="rect">
            <a:avLst/>
          </a:prstGeom>
          <a:solidFill>
            <a:schemeClr val="accent6">
              <a:alpha val="28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8" name="Рисунок 7">
            <a:extLst>
              <a:ext uri="{FF2B5EF4-FFF2-40B4-BE49-F238E27FC236}">
                <a16:creationId xmlns:a16="http://schemas.microsoft.com/office/drawing/2014/main" id="{3E2F64C3-5AAB-41DC-908F-BBF0AF5A2C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6406" y="432694"/>
            <a:ext cx="8928898" cy="226198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cNvSpPr txBox="1">
            <a:spLocks noGrp="1"/>
          </p:cNvSpPr>
          <p:nvPr>
            <p:ph type="sldNum" sz="quarter" idx="4294967295"/>
          </p:nvPr>
        </p:nvSpPr>
        <p:spPr>
          <a:xfrm>
            <a:off x="23812500" y="12004675"/>
            <a:ext cx="571500" cy="2984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48" name="Rectangle"/>
          <p:cNvSpPr/>
          <p:nvPr/>
        </p:nvSpPr>
        <p:spPr>
          <a:xfrm>
            <a:off x="11551016" y="3536"/>
            <a:ext cx="12832984" cy="13712464"/>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4" name="Trend 2021."/>
          <p:cNvSpPr txBox="1"/>
          <p:nvPr/>
        </p:nvSpPr>
        <p:spPr>
          <a:xfrm>
            <a:off x="1390374" y="1021577"/>
            <a:ext cx="958242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10000" b="0">
                <a:solidFill>
                  <a:srgbClr val="242423"/>
                </a:solidFill>
                <a:latin typeface="Montserrat ExtraBold"/>
                <a:ea typeface="Montserrat ExtraBold"/>
                <a:cs typeface="Montserrat ExtraBold"/>
                <a:sym typeface="Montserrat ExtraBold"/>
              </a:defRPr>
            </a:pPr>
            <a:r>
              <a:rPr lang="ru-RU" dirty="0">
                <a:solidFill>
                  <a:schemeClr val="tx1"/>
                </a:solidFill>
              </a:rPr>
              <a:t>Функционал</a:t>
            </a:r>
            <a:endParaRPr dirty="0">
              <a:solidFill>
                <a:schemeClr val="accent1"/>
              </a:solidFill>
            </a:endParaRPr>
          </a:p>
        </p:txBody>
      </p:sp>
      <p:sp>
        <p:nvSpPr>
          <p:cNvPr id="5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10" name="Рисунок 9">
            <a:extLst>
              <a:ext uri="{FF2B5EF4-FFF2-40B4-BE49-F238E27FC236}">
                <a16:creationId xmlns:a16="http://schemas.microsoft.com/office/drawing/2014/main" id="{DC5FA619-2FD1-4712-B92B-FB760FDA2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2427" y="546566"/>
            <a:ext cx="2420190" cy="613115"/>
          </a:xfrm>
          <a:prstGeom prst="rect">
            <a:avLst/>
          </a:prstGeom>
        </p:spPr>
      </p:pic>
      <p:sp>
        <p:nvSpPr>
          <p:cNvPr id="12" name="TextBox 11">
            <a:extLst>
              <a:ext uri="{FF2B5EF4-FFF2-40B4-BE49-F238E27FC236}">
                <a16:creationId xmlns:a16="http://schemas.microsoft.com/office/drawing/2014/main" id="{BDF1453A-5AD3-4E70-962D-E2357BA8CA3C}"/>
              </a:ext>
            </a:extLst>
          </p:cNvPr>
          <p:cNvSpPr txBox="1"/>
          <p:nvPr/>
        </p:nvSpPr>
        <p:spPr>
          <a:xfrm>
            <a:off x="201715" y="5860235"/>
            <a:ext cx="12227168"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Реестр бизнес-процессов</a:t>
            </a:r>
          </a:p>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Конструктор бизнес-процессов</a:t>
            </a:r>
          </a:p>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Модель </a:t>
            </a:r>
            <a:r>
              <a:rPr lang="en-US" sz="3600" b="0" dirty="0">
                <a:solidFill>
                  <a:schemeClr val="tx1"/>
                </a:solidFill>
                <a:latin typeface="+mj-lt"/>
                <a:ea typeface="Verdana" panose="020B0604030504040204" pitchFamily="34" charset="0"/>
                <a:cs typeface="Verdana" panose="020B0604030504040204" pitchFamily="34" charset="0"/>
              </a:rPr>
              <a:t>BPMN 2.0.</a:t>
            </a:r>
            <a:endParaRPr lang="ru-RU" sz="3600" b="0" dirty="0">
              <a:solidFill>
                <a:schemeClr val="tx1"/>
              </a:solidFill>
              <a:latin typeface="+mj-lt"/>
              <a:ea typeface="Verdana" panose="020B0604030504040204" pitchFamily="34" charset="0"/>
              <a:cs typeface="Verdana" panose="020B0604030504040204" pitchFamily="34" charset="0"/>
            </a:endParaRPr>
          </a:p>
          <a:p>
            <a:pPr algn="l"/>
            <a:endParaRPr lang="ru-RU" sz="3600" b="0" dirty="0">
              <a:solidFill>
                <a:schemeClr val="tx1"/>
              </a:solidFill>
              <a:latin typeface="+mj-lt"/>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F8925CB9-89DF-4941-8147-BF7893D50BD9}"/>
              </a:ext>
            </a:extLst>
          </p:cNvPr>
          <p:cNvSpPr txBox="1"/>
          <p:nvPr/>
        </p:nvSpPr>
        <p:spPr>
          <a:xfrm>
            <a:off x="12300576" y="9953307"/>
            <a:ext cx="1266164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2800" b="0" dirty="0">
                <a:latin typeface="+mn-lt"/>
                <a:ea typeface="Verdana" panose="020B0604030504040204" pitchFamily="34" charset="0"/>
                <a:cs typeface="Verdana" panose="020B0604030504040204" pitchFamily="34" charset="0"/>
              </a:rPr>
              <a:t>Б5Регламент</a:t>
            </a:r>
          </a:p>
        </p:txBody>
      </p:sp>
      <p:pic>
        <p:nvPicPr>
          <p:cNvPr id="20" name="Рисунок 19">
            <a:extLst>
              <a:ext uri="{FF2B5EF4-FFF2-40B4-BE49-F238E27FC236}">
                <a16:creationId xmlns:a16="http://schemas.microsoft.com/office/drawing/2014/main" id="{60C0D158-E243-4279-8104-E11B237F5D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7988" y="610785"/>
            <a:ext cx="2465447" cy="624580"/>
          </a:xfrm>
          <a:prstGeom prst="rect">
            <a:avLst/>
          </a:prstGeom>
        </p:spPr>
      </p:pic>
      <p:pic>
        <p:nvPicPr>
          <p:cNvPr id="6" name="Рисунок 5">
            <a:extLst>
              <a:ext uri="{FF2B5EF4-FFF2-40B4-BE49-F238E27FC236}">
                <a16:creationId xmlns:a16="http://schemas.microsoft.com/office/drawing/2014/main" id="{629C0740-BD05-B9C2-2448-2A6A1ACADCD5}"/>
              </a:ext>
            </a:extLst>
          </p:cNvPr>
          <p:cNvPicPr>
            <a:picLocks noChangeAspect="1"/>
          </p:cNvPicPr>
          <p:nvPr/>
        </p:nvPicPr>
        <p:blipFill>
          <a:blip r:embed="rId6"/>
          <a:stretch>
            <a:fillRect/>
          </a:stretch>
        </p:blipFill>
        <p:spPr>
          <a:xfrm>
            <a:off x="11978004" y="4395787"/>
            <a:ext cx="11979008" cy="492442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p:cNvSpPr/>
          <p:nvPr/>
        </p:nvSpPr>
        <p:spPr>
          <a:xfrm>
            <a:off x="-8467" y="-8467"/>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7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76" name="All the world is made of faith, and trust, and pixie dust."/>
          <p:cNvSpPr txBox="1"/>
          <p:nvPr/>
        </p:nvSpPr>
        <p:spPr>
          <a:xfrm>
            <a:off x="4533684" y="6157820"/>
            <a:ext cx="16393750"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sz="4800" dirty="0">
                <a:solidFill>
                  <a:schemeClr val="tx1"/>
                </a:solidFill>
                <a:latin typeface="Montserrat Bold" panose="00000800000000000000" pitchFamily="2" charset="-52"/>
                <a:ea typeface="Verdana" panose="020B0604030504040204" pitchFamily="34" charset="0"/>
                <a:cs typeface="Verdana" panose="020B0604030504040204" pitchFamily="34" charset="0"/>
              </a:rPr>
              <a:t>Б5Регламент содержит конструктор бизнес-процессов – визуальный графический конструктор с интуитивно понятным интерфейсом, который позволяет описывать структуру процесса, используя удобные и наглядные блок-схемы для указания последовательности выполнения автоматических этапов и этапов, требующих участия специалиста. </a:t>
            </a:r>
            <a:endParaRPr lang="en-US" sz="4800" dirty="0">
              <a:solidFill>
                <a:schemeClr val="tx1"/>
              </a:solidFill>
              <a:latin typeface="Montserrat Bold" panose="00000800000000000000" pitchFamily="2" charset="-52"/>
            </a:endParaRPr>
          </a:p>
        </p:txBody>
      </p:sp>
      <p:pic>
        <p:nvPicPr>
          <p:cNvPr id="17" name="Рисунок 16">
            <a:extLst>
              <a:ext uri="{FF2B5EF4-FFF2-40B4-BE49-F238E27FC236}">
                <a16:creationId xmlns:a16="http://schemas.microsoft.com/office/drawing/2014/main" id="{CFB2B1C8-910B-4782-AD3C-EF685043E9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p:cNvSpPr/>
          <p:nvPr/>
        </p:nvSpPr>
        <p:spPr>
          <a:xfrm>
            <a:off x="-8468" y="7426"/>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83"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4" name="All the world is made of faith, and trust, and pixie dust."/>
          <p:cNvSpPr txBox="1"/>
          <p:nvPr/>
        </p:nvSpPr>
        <p:spPr>
          <a:xfrm>
            <a:off x="2304030" y="2948516"/>
            <a:ext cx="1008596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dirty="0">
                <a:solidFill>
                  <a:schemeClr val="tx1"/>
                </a:solidFill>
              </a:rPr>
              <a:t>Реестр бизнес-процессов</a:t>
            </a:r>
          </a:p>
        </p:txBody>
      </p:sp>
      <p:sp>
        <p:nvSpPr>
          <p:cNvPr id="86" name="Lorem ipsum dolor sit amet, consectetur adipiscing elit, sed do eiusmod tempor incididunt ut labore et dolore magna aliqua. Arcu dictum varius duis at lorem donec. Volutpat maecenas volutpat blandit aliquam. Egestas quis ipsum suspendisse ultrices gravid"/>
          <p:cNvSpPr txBox="1"/>
          <p:nvPr/>
        </p:nvSpPr>
        <p:spPr>
          <a:xfrm>
            <a:off x="12996131" y="2337724"/>
            <a:ext cx="10016486" cy="1707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a:lnSpc>
                <a:spcPct val="150000"/>
              </a:lnSpc>
            </a:pPr>
            <a:r>
              <a:rPr lang="ru-RU" sz="2400" dirty="0">
                <a:solidFill>
                  <a:schemeClr val="bg1"/>
                </a:solidFill>
                <a:latin typeface="+mn-lt"/>
                <a:ea typeface="Verdana" panose="020B0604030504040204" pitchFamily="34" charset="0"/>
                <a:cs typeface="Verdana" panose="020B0604030504040204" pitchFamily="34" charset="0"/>
              </a:rPr>
              <a:t>Реестр  бизнес-процессов содержит информацию о различных бизнес-процессах организации. Он помогает систематизировать и контролировать выполнение процессов, а также отслеживать их эффективность.</a:t>
            </a:r>
            <a:r>
              <a:rPr lang="ru-RU" sz="2400" dirty="0">
                <a:solidFill>
                  <a:schemeClr val="bg1">
                    <a:lumMod val="50000"/>
                  </a:schemeClr>
                </a:solidFill>
                <a:latin typeface="+mn-lt"/>
              </a:rPr>
              <a:t>:</a:t>
            </a:r>
            <a:endParaRPr lang="ru-RU" dirty="0">
              <a:solidFill>
                <a:schemeClr val="tx2"/>
              </a:solidFill>
              <a:latin typeface="+mn-lt"/>
            </a:endParaRPr>
          </a:p>
        </p:txBody>
      </p:sp>
      <p:pic>
        <p:nvPicPr>
          <p:cNvPr id="54" name="Рисунок 53">
            <a:extLst>
              <a:ext uri="{FF2B5EF4-FFF2-40B4-BE49-F238E27FC236}">
                <a16:creationId xmlns:a16="http://schemas.microsoft.com/office/drawing/2014/main" id="{6AFD8802-07C8-496D-B2DE-1F600BF559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pic>
        <p:nvPicPr>
          <p:cNvPr id="5" name="Рисунок 4">
            <a:extLst>
              <a:ext uri="{FF2B5EF4-FFF2-40B4-BE49-F238E27FC236}">
                <a16:creationId xmlns:a16="http://schemas.microsoft.com/office/drawing/2014/main" id="{CE98EB62-6754-51AF-E884-A944A46B4779}"/>
              </a:ext>
            </a:extLst>
          </p:cNvPr>
          <p:cNvPicPr>
            <a:picLocks noChangeAspect="1"/>
          </p:cNvPicPr>
          <p:nvPr/>
        </p:nvPicPr>
        <p:blipFill>
          <a:blip r:embed="rId4"/>
          <a:stretch>
            <a:fillRect/>
          </a:stretch>
        </p:blipFill>
        <p:spPr>
          <a:xfrm>
            <a:off x="751705" y="6493126"/>
            <a:ext cx="16213088" cy="5129516"/>
          </a:xfrm>
          <a:prstGeom prst="rect">
            <a:avLst/>
          </a:prstGeom>
        </p:spPr>
      </p:pic>
      <p:pic>
        <p:nvPicPr>
          <p:cNvPr id="7" name="Рисунок 6">
            <a:extLst>
              <a:ext uri="{FF2B5EF4-FFF2-40B4-BE49-F238E27FC236}">
                <a16:creationId xmlns:a16="http://schemas.microsoft.com/office/drawing/2014/main" id="{74FD519F-B788-606C-BDA2-08F64753727F}"/>
              </a:ext>
            </a:extLst>
          </p:cNvPr>
          <p:cNvPicPr>
            <a:picLocks noChangeAspect="1"/>
          </p:cNvPicPr>
          <p:nvPr/>
        </p:nvPicPr>
        <p:blipFill>
          <a:blip r:embed="rId5"/>
          <a:stretch>
            <a:fillRect/>
          </a:stretch>
        </p:blipFill>
        <p:spPr>
          <a:xfrm>
            <a:off x="11391900" y="7949327"/>
            <a:ext cx="12439650" cy="546066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p:cNvSpPr/>
          <p:nvPr/>
        </p:nvSpPr>
        <p:spPr>
          <a:xfrm>
            <a:off x="-8468" y="7426"/>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83"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4" name="All the world is made of faith, and trust, and pixie dust."/>
          <p:cNvSpPr txBox="1"/>
          <p:nvPr/>
        </p:nvSpPr>
        <p:spPr>
          <a:xfrm>
            <a:off x="2304030" y="2948516"/>
            <a:ext cx="1008596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dirty="0">
                <a:solidFill>
                  <a:schemeClr val="tx1"/>
                </a:solidFill>
              </a:rPr>
              <a:t>Конструктор бизнес-процессов</a:t>
            </a:r>
          </a:p>
        </p:txBody>
      </p:sp>
      <p:sp>
        <p:nvSpPr>
          <p:cNvPr id="86" name="Lorem ipsum dolor sit amet, consectetur adipiscing elit, sed do eiusmod tempor incididunt ut labore et dolore magna aliqua. Arcu dictum varius duis at lorem donec. Volutpat maecenas volutpat blandit aliquam. Egestas quis ipsum suspendisse ultrices gravid"/>
          <p:cNvSpPr txBox="1"/>
          <p:nvPr/>
        </p:nvSpPr>
        <p:spPr>
          <a:xfrm>
            <a:off x="319088" y="6731174"/>
            <a:ext cx="9505949" cy="558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a:lnSpc>
                <a:spcPct val="150000"/>
              </a:lnSpc>
            </a:pPr>
            <a:r>
              <a:rPr lang="ru-RU" sz="2400" dirty="0">
                <a:solidFill>
                  <a:schemeClr val="bg1">
                    <a:lumMod val="50000"/>
                  </a:schemeClr>
                </a:solidFill>
                <a:latin typeface="+mn-lt"/>
                <a:ea typeface="Verdana" panose="020B0604030504040204" pitchFamily="34" charset="0"/>
                <a:cs typeface="Verdana" panose="020B0604030504040204" pitchFamily="34" charset="0"/>
              </a:rPr>
              <a:t>Элементы  конструктора бизнес процессов в аннотации BPMN 2.0:</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Пул (область). Определяет границы процесса и содержит все элементы.</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Дорожки (отделы). Разделяют пул на зоны ответственности исполнителей.</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Действия (задачи). Описывают функции, выполняемые участниками процесса.</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События. Обозначают факты, происходящие в рамках процесса.</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Точки принятия решений (развилки). Определяют варианты ветвления процесса.</a:t>
            </a:r>
            <a:endParaRPr lang="ru-RU" dirty="0">
              <a:solidFill>
                <a:schemeClr val="tx2"/>
              </a:solidFill>
              <a:latin typeface="+mn-lt"/>
            </a:endParaRPr>
          </a:p>
        </p:txBody>
      </p:sp>
      <p:pic>
        <p:nvPicPr>
          <p:cNvPr id="54" name="Рисунок 53">
            <a:extLst>
              <a:ext uri="{FF2B5EF4-FFF2-40B4-BE49-F238E27FC236}">
                <a16:creationId xmlns:a16="http://schemas.microsoft.com/office/drawing/2014/main" id="{6AFD8802-07C8-496D-B2DE-1F600BF559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sp>
        <p:nvSpPr>
          <p:cNvPr id="7" name="Lorem ipsum dolor sit amet, consectetur adipiscing elit, sed do eiusmod tempor incididunt ut labore et dolore magna aliqua. Arcu dictum varius duis at lorem donec. Volutpat maecenas volutpat blandit aliquam. Egestas quis ipsum suspendisse ultrices gravid">
            <a:extLst>
              <a:ext uri="{FF2B5EF4-FFF2-40B4-BE49-F238E27FC236}">
                <a16:creationId xmlns:a16="http://schemas.microsoft.com/office/drawing/2014/main" id="{D034CD69-D0B2-4FB2-8CE7-472DBDDBF335}"/>
              </a:ext>
            </a:extLst>
          </p:cNvPr>
          <p:cNvSpPr txBox="1"/>
          <p:nvPr/>
        </p:nvSpPr>
        <p:spPr>
          <a:xfrm>
            <a:off x="12996131" y="2736401"/>
            <a:ext cx="10016486" cy="1153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a:lnSpc>
                <a:spcPct val="150000"/>
              </a:lnSpc>
            </a:pPr>
            <a:r>
              <a:rPr lang="ru-RU" sz="2400" dirty="0">
                <a:solidFill>
                  <a:schemeClr val="bg1"/>
                </a:solidFill>
                <a:latin typeface="+mn-lt"/>
                <a:ea typeface="Verdana" panose="020B0604030504040204" pitchFamily="34" charset="0"/>
                <a:cs typeface="Verdana" panose="020B0604030504040204" pitchFamily="34" charset="0"/>
              </a:rPr>
              <a:t>Инструмент, который позволяет моделировать, анализировать и оптимизировать бизнес-процессы в организации.</a:t>
            </a:r>
          </a:p>
        </p:txBody>
      </p:sp>
      <p:pic>
        <p:nvPicPr>
          <p:cNvPr id="9" name="Рисунок 8">
            <a:extLst>
              <a:ext uri="{FF2B5EF4-FFF2-40B4-BE49-F238E27FC236}">
                <a16:creationId xmlns:a16="http://schemas.microsoft.com/office/drawing/2014/main" id="{3365EC58-F4E1-14E0-F0FB-C9CA4215E920}"/>
              </a:ext>
            </a:extLst>
          </p:cNvPr>
          <p:cNvPicPr>
            <a:picLocks noChangeAspect="1"/>
          </p:cNvPicPr>
          <p:nvPr/>
        </p:nvPicPr>
        <p:blipFill>
          <a:blip r:embed="rId4"/>
          <a:stretch>
            <a:fillRect/>
          </a:stretch>
        </p:blipFill>
        <p:spPr>
          <a:xfrm>
            <a:off x="9825037" y="6618705"/>
            <a:ext cx="13954125" cy="5810250"/>
          </a:xfrm>
          <a:prstGeom prst="rect">
            <a:avLst/>
          </a:prstGeom>
        </p:spPr>
      </p:pic>
    </p:spTree>
    <p:extLst>
      <p:ext uri="{BB962C8B-B14F-4D97-AF65-F5344CB8AC3E}">
        <p14:creationId xmlns:p14="http://schemas.microsoft.com/office/powerpoint/2010/main" val="24079271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181" name="Placeholder Demo Text"/>
          <p:cNvSpPr txBox="1"/>
          <p:nvPr/>
        </p:nvSpPr>
        <p:spPr>
          <a:xfrm>
            <a:off x="2506133" y="3141076"/>
            <a:ext cx="10394858"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ru-RU" sz="5000" dirty="0">
                <a:solidFill>
                  <a:schemeClr val="tx1"/>
                </a:solidFill>
              </a:rPr>
              <a:t>Модель </a:t>
            </a:r>
            <a:r>
              <a:rPr lang="en-US" sz="5000" dirty="0">
                <a:solidFill>
                  <a:schemeClr val="tx1"/>
                </a:solidFill>
              </a:rPr>
              <a:t>BPMN 2.0.</a:t>
            </a:r>
          </a:p>
        </p:txBody>
      </p:sp>
      <p:sp>
        <p:nvSpPr>
          <p:cNvPr id="182"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506133" y="4213512"/>
            <a:ext cx="7273971" cy="2732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0" indent="0">
              <a:buFont typeface="Arial"/>
              <a:buNone/>
            </a:pPr>
            <a:r>
              <a:rPr lang="ru-RU" sz="2400" dirty="0">
                <a:solidFill>
                  <a:schemeClr val="bg1">
                    <a:lumMod val="50000"/>
                  </a:schemeClr>
                </a:solidFill>
                <a:latin typeface="+mn-lt"/>
                <a:ea typeface="Verdana" panose="020B0604030504040204" pitchFamily="34" charset="0"/>
                <a:cs typeface="Verdana" panose="020B0604030504040204" pitchFamily="34" charset="0"/>
              </a:rPr>
              <a:t>Нотация для описания бизнес-процессов, которая широко используется в бизнес-аналитике. Она позволяет разделять исполнителей, наглядно представлять развилки процесса и упрощает моделирование сложных процессов с большим количеством участников.</a:t>
            </a:r>
          </a:p>
        </p:txBody>
      </p:sp>
      <p:sp>
        <p:nvSpPr>
          <p:cNvPr id="183" name="Rectangle"/>
          <p:cNvSpPr/>
          <p:nvPr/>
        </p:nvSpPr>
        <p:spPr>
          <a:xfrm>
            <a:off x="2616200" y="2796697"/>
            <a:ext cx="3322711"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5" name="Рисунок 4">
            <a:extLst>
              <a:ext uri="{FF2B5EF4-FFF2-40B4-BE49-F238E27FC236}">
                <a16:creationId xmlns:a16="http://schemas.microsoft.com/office/drawing/2014/main" id="{72A3CB0A-EE6E-BA8E-C1BA-531F4DF2102F}"/>
              </a:ext>
            </a:extLst>
          </p:cNvPr>
          <p:cNvPicPr>
            <a:picLocks noChangeAspect="1"/>
          </p:cNvPicPr>
          <p:nvPr/>
        </p:nvPicPr>
        <p:blipFill>
          <a:blip r:embed="rId2"/>
          <a:stretch>
            <a:fillRect/>
          </a:stretch>
        </p:blipFill>
        <p:spPr>
          <a:xfrm>
            <a:off x="10862642" y="2751082"/>
            <a:ext cx="2324100" cy="7698581"/>
          </a:xfrm>
          <a:prstGeom prst="rect">
            <a:avLst/>
          </a:prstGeom>
        </p:spPr>
      </p:pic>
      <p:pic>
        <p:nvPicPr>
          <p:cNvPr id="7" name="Рисунок 6">
            <a:extLst>
              <a:ext uri="{FF2B5EF4-FFF2-40B4-BE49-F238E27FC236}">
                <a16:creationId xmlns:a16="http://schemas.microsoft.com/office/drawing/2014/main" id="{41823721-ED95-90A6-37B2-AE6E670909CB}"/>
              </a:ext>
            </a:extLst>
          </p:cNvPr>
          <p:cNvPicPr>
            <a:picLocks noChangeAspect="1"/>
          </p:cNvPicPr>
          <p:nvPr/>
        </p:nvPicPr>
        <p:blipFill>
          <a:blip r:embed="rId3"/>
          <a:stretch>
            <a:fillRect/>
          </a:stretch>
        </p:blipFill>
        <p:spPr>
          <a:xfrm>
            <a:off x="14703835" y="2751082"/>
            <a:ext cx="4387592" cy="5295900"/>
          </a:xfrm>
          <a:prstGeom prst="rect">
            <a:avLst/>
          </a:prstGeom>
        </p:spPr>
      </p:pic>
      <p:pic>
        <p:nvPicPr>
          <p:cNvPr id="9" name="Рисунок 8">
            <a:extLst>
              <a:ext uri="{FF2B5EF4-FFF2-40B4-BE49-F238E27FC236}">
                <a16:creationId xmlns:a16="http://schemas.microsoft.com/office/drawing/2014/main" id="{F399D15C-D6BA-23F9-C416-33FBC890EB10}"/>
              </a:ext>
            </a:extLst>
          </p:cNvPr>
          <p:cNvPicPr>
            <a:picLocks noChangeAspect="1"/>
          </p:cNvPicPr>
          <p:nvPr/>
        </p:nvPicPr>
        <p:blipFill>
          <a:blip r:embed="rId4"/>
          <a:stretch>
            <a:fillRect/>
          </a:stretch>
        </p:blipFill>
        <p:spPr>
          <a:xfrm>
            <a:off x="13156364" y="8845817"/>
            <a:ext cx="9284752" cy="3971017"/>
          </a:xfrm>
          <a:prstGeom prst="rect">
            <a:avLst/>
          </a:prstGeom>
        </p:spPr>
      </p:pic>
      <p:sp>
        <p:nvSpPr>
          <p:cNvPr id="10"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a16="http://schemas.microsoft.com/office/drawing/2014/main" id="{90E5E1BC-173F-9886-E552-827813FA8EC8}"/>
              </a:ext>
            </a:extLst>
          </p:cNvPr>
          <p:cNvSpPr txBox="1"/>
          <p:nvPr/>
        </p:nvSpPr>
        <p:spPr>
          <a:xfrm>
            <a:off x="13974233" y="12867260"/>
            <a:ext cx="7273971" cy="516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0" indent="0">
              <a:buFont typeface="Arial"/>
              <a:buNone/>
            </a:pPr>
            <a:r>
              <a:rPr lang="ru-RU" sz="2400" dirty="0">
                <a:solidFill>
                  <a:schemeClr val="bg1">
                    <a:lumMod val="50000"/>
                  </a:schemeClr>
                </a:solidFill>
                <a:latin typeface="+mn-lt"/>
                <a:ea typeface="Verdana" panose="020B0604030504040204" pitchFamily="34" charset="0"/>
                <a:cs typeface="Verdana" panose="020B0604030504040204" pitchFamily="34" charset="0"/>
              </a:rPr>
              <a:t>Элементы модели </a:t>
            </a:r>
            <a:r>
              <a:rPr lang="en-US" sz="2400" dirty="0">
                <a:solidFill>
                  <a:schemeClr val="bg1">
                    <a:lumMod val="50000"/>
                  </a:schemeClr>
                </a:solidFill>
                <a:latin typeface="+mn-lt"/>
                <a:ea typeface="Verdana" panose="020B0604030504040204" pitchFamily="34" charset="0"/>
              </a:rPr>
              <a:t>BPMN 2.0.</a:t>
            </a:r>
            <a:endParaRPr lang="ru-RU" sz="2400" dirty="0">
              <a:solidFill>
                <a:schemeClr val="bg1">
                  <a:lumMod val="50000"/>
                </a:schemeClr>
              </a:solidFill>
              <a:latin typeface="+mn-lt"/>
              <a:ea typeface="Verdana" panose="020B0604030504040204" pitchFamily="34" charset="0"/>
            </a:endParaRPr>
          </a:p>
        </p:txBody>
      </p:sp>
    </p:spTree>
    <p:extLst>
      <p:ext uri="{BB962C8B-B14F-4D97-AF65-F5344CB8AC3E}">
        <p14:creationId xmlns:p14="http://schemas.microsoft.com/office/powerpoint/2010/main" val="3957372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 name="Rectangle"/>
          <p:cNvSpPr/>
          <p:nvPr/>
        </p:nvSpPr>
        <p:spPr>
          <a:xfrm>
            <a:off x="-8467" y="-8467"/>
            <a:ext cx="24400935" cy="8516754"/>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5" name="Рисунок 4">
            <a:extLst>
              <a:ext uri="{FF2B5EF4-FFF2-40B4-BE49-F238E27FC236}">
                <a16:creationId xmlns:a16="http://schemas.microsoft.com/office/drawing/2014/main" id="{28677335-FF56-4CCB-B83B-2B6C3FCF25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5" r="40555"/>
          <a:stretch>
            <a:fillRect/>
          </a:stretch>
        </p:blipFill>
        <p:spPr>
          <a:xfrm>
            <a:off x="14385925" y="2393950"/>
            <a:ext cx="7035800" cy="9436100"/>
          </a:xfrm>
          <a:prstGeom prst="roundRect">
            <a:avLst>
              <a:gd name="adj" fmla="val 2636"/>
            </a:avLst>
          </a:prstGeom>
        </p:spPr>
      </p:pic>
      <p:sp>
        <p:nvSpPr>
          <p:cNvPr id="55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554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46" name="Contact us"/>
          <p:cNvSpPr txBox="1"/>
          <p:nvPr/>
        </p:nvSpPr>
        <p:spPr>
          <a:xfrm>
            <a:off x="2624482" y="3247975"/>
            <a:ext cx="956751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ru-RU" dirty="0">
                <a:solidFill>
                  <a:schemeClr val="tx1"/>
                </a:solidFill>
              </a:rPr>
              <a:t>Бутин Вячеслав</a:t>
            </a:r>
            <a:endParaRPr dirty="0">
              <a:solidFill>
                <a:schemeClr val="tx1"/>
              </a:solidFill>
            </a:endParaRPr>
          </a:p>
        </p:txBody>
      </p:sp>
      <p:sp>
        <p:nvSpPr>
          <p:cNvPr id="5547"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676198" y="4795672"/>
            <a:ext cx="9104678" cy="123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r>
              <a:rPr lang="ru-RU" sz="3200" dirty="0">
                <a:solidFill>
                  <a:schemeClr val="tx1"/>
                </a:solidFill>
                <a:latin typeface="+mn-lt"/>
              </a:rPr>
              <a:t>к.т.н., заместитель </a:t>
            </a:r>
          </a:p>
          <a:p>
            <a:r>
              <a:rPr lang="ru-RU" sz="3200" dirty="0">
                <a:solidFill>
                  <a:schemeClr val="tx1"/>
                </a:solidFill>
                <a:latin typeface="+mn-lt"/>
              </a:rPr>
              <a:t>генерального директора ООО «Б5Групп»</a:t>
            </a:r>
            <a:endParaRPr sz="3200" dirty="0">
              <a:solidFill>
                <a:schemeClr val="tx1"/>
              </a:solidFill>
              <a:latin typeface="+mn-lt"/>
            </a:endParaRPr>
          </a:p>
        </p:txBody>
      </p:sp>
      <p:grpSp>
        <p:nvGrpSpPr>
          <p:cNvPr id="3" name="Group 2">
            <a:extLst>
              <a:ext uri="{FF2B5EF4-FFF2-40B4-BE49-F238E27FC236}">
                <a16:creationId xmlns:a16="http://schemas.microsoft.com/office/drawing/2014/main" id="{992E4F52-EC64-C143-94D9-6625255B1EDD}"/>
              </a:ext>
            </a:extLst>
          </p:cNvPr>
          <p:cNvGrpSpPr/>
          <p:nvPr/>
        </p:nvGrpSpPr>
        <p:grpSpPr>
          <a:xfrm>
            <a:off x="2693841" y="9674757"/>
            <a:ext cx="3905742" cy="2003756"/>
            <a:chOff x="2693841" y="9674757"/>
            <a:chExt cx="3905742" cy="2003756"/>
          </a:xfrm>
        </p:grpSpPr>
        <p:sp>
          <p:nvSpPr>
            <p:cNvPr id="5553" name="Graphic 124"/>
            <p:cNvSpPr/>
            <p:nvPr/>
          </p:nvSpPr>
          <p:spPr>
            <a:xfrm>
              <a:off x="2693841" y="9738261"/>
              <a:ext cx="421545" cy="4215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8093" y="14990"/>
                  </a:moveTo>
                  <a:lnTo>
                    <a:pt x="8200" y="13511"/>
                  </a:lnTo>
                  <a:cubicBezTo>
                    <a:pt x="8229" y="13106"/>
                    <a:pt x="8414" y="12728"/>
                    <a:pt x="8716" y="12457"/>
                  </a:cubicBezTo>
                  <a:lnTo>
                    <a:pt x="14717" y="7041"/>
                  </a:lnTo>
                  <a:cubicBezTo>
                    <a:pt x="15000" y="6789"/>
                    <a:pt x="14655" y="6666"/>
                    <a:pt x="14278" y="6897"/>
                  </a:cubicBezTo>
                  <a:lnTo>
                    <a:pt x="7142" y="11362"/>
                  </a:lnTo>
                  <a:close/>
                  <a:moveTo>
                    <a:pt x="16451" y="4565"/>
                  </a:moveTo>
                  <a:lnTo>
                    <a:pt x="3010" y="9748"/>
                  </a:lnTo>
                  <a:cubicBezTo>
                    <a:pt x="2092" y="10116"/>
                    <a:pt x="2098" y="10628"/>
                    <a:pt x="2843" y="10855"/>
                  </a:cubicBezTo>
                  <a:lnTo>
                    <a:pt x="6291" y="11935"/>
                  </a:lnTo>
                  <a:lnTo>
                    <a:pt x="7478" y="15839"/>
                  </a:lnTo>
                  <a:cubicBezTo>
                    <a:pt x="7633" y="16271"/>
                    <a:pt x="7557" y="16440"/>
                    <a:pt x="8009" y="16440"/>
                  </a:cubicBezTo>
                  <a:cubicBezTo>
                    <a:pt x="8282" y="16437"/>
                    <a:pt x="8539" y="16308"/>
                    <a:pt x="8706" y="16091"/>
                  </a:cubicBezTo>
                  <a:lnTo>
                    <a:pt x="10382" y="14461"/>
                  </a:lnTo>
                  <a:lnTo>
                    <a:pt x="13870" y="17037"/>
                  </a:lnTo>
                  <a:cubicBezTo>
                    <a:pt x="14512" y="17392"/>
                    <a:pt x="14975" y="17209"/>
                    <a:pt x="15134" y="16442"/>
                  </a:cubicBezTo>
                  <a:lnTo>
                    <a:pt x="17424" y="5652"/>
                  </a:lnTo>
                  <a:cubicBezTo>
                    <a:pt x="17658" y="4712"/>
                    <a:pt x="17064" y="4286"/>
                    <a:pt x="16451" y="4565"/>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56" name="company_name"/>
            <p:cNvSpPr/>
            <p:nvPr/>
          </p:nvSpPr>
          <p:spPr>
            <a:xfrm>
              <a:off x="3306188" y="9674757"/>
              <a:ext cx="2362929" cy="57746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en-US" sz="2800" dirty="0">
                  <a:solidFill>
                    <a:schemeClr val="tx2"/>
                  </a:solidFill>
                  <a:latin typeface="+mn-lt"/>
                </a:rPr>
                <a:t>@vbutin</a:t>
              </a:r>
              <a:endParaRPr sz="2800" dirty="0">
                <a:solidFill>
                  <a:schemeClr val="tx2"/>
                </a:solidFill>
                <a:latin typeface="+mn-lt"/>
              </a:endParaRPr>
            </a:p>
          </p:txBody>
        </p:sp>
        <p:sp>
          <p:nvSpPr>
            <p:cNvPr id="5562" name="Graphic 166"/>
            <p:cNvSpPr/>
            <p:nvPr/>
          </p:nvSpPr>
          <p:spPr>
            <a:xfrm>
              <a:off x="2698494" y="10468025"/>
              <a:ext cx="424651" cy="42465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4835" y="0"/>
                    <a:pt x="0" y="4835"/>
                    <a:pt x="0" y="10800"/>
                  </a:cubicBezTo>
                  <a:cubicBezTo>
                    <a:pt x="0" y="16765"/>
                    <a:pt x="4835" y="21600"/>
                    <a:pt x="10800" y="21600"/>
                  </a:cubicBezTo>
                  <a:cubicBezTo>
                    <a:pt x="16762" y="21593"/>
                    <a:pt x="21593" y="16762"/>
                    <a:pt x="21600" y="10800"/>
                  </a:cubicBezTo>
                  <a:close/>
                  <a:moveTo>
                    <a:pt x="2316" y="11917"/>
                  </a:moveTo>
                  <a:lnTo>
                    <a:pt x="4501" y="11917"/>
                  </a:lnTo>
                  <a:cubicBezTo>
                    <a:pt x="4558" y="12921"/>
                    <a:pt x="4701" y="13918"/>
                    <a:pt x="4929" y="14897"/>
                  </a:cubicBezTo>
                  <a:lnTo>
                    <a:pt x="3277" y="14897"/>
                  </a:lnTo>
                  <a:cubicBezTo>
                    <a:pt x="2775" y="13971"/>
                    <a:pt x="2449" y="12961"/>
                    <a:pt x="2316" y="11917"/>
                  </a:cubicBezTo>
                  <a:close/>
                  <a:moveTo>
                    <a:pt x="3284" y="6703"/>
                  </a:moveTo>
                  <a:lnTo>
                    <a:pt x="4929" y="6703"/>
                  </a:lnTo>
                  <a:cubicBezTo>
                    <a:pt x="4701" y="7682"/>
                    <a:pt x="4558" y="8679"/>
                    <a:pt x="4501" y="9683"/>
                  </a:cubicBezTo>
                  <a:lnTo>
                    <a:pt x="2316" y="9683"/>
                  </a:lnTo>
                  <a:cubicBezTo>
                    <a:pt x="2449" y="8639"/>
                    <a:pt x="2775" y="7629"/>
                    <a:pt x="3277" y="6703"/>
                  </a:cubicBezTo>
                  <a:close/>
                  <a:moveTo>
                    <a:pt x="19288" y="9683"/>
                  </a:moveTo>
                  <a:lnTo>
                    <a:pt x="17099" y="9683"/>
                  </a:lnTo>
                  <a:cubicBezTo>
                    <a:pt x="17042" y="8679"/>
                    <a:pt x="16899" y="7682"/>
                    <a:pt x="16671" y="6703"/>
                  </a:cubicBezTo>
                  <a:lnTo>
                    <a:pt x="18323" y="6703"/>
                  </a:lnTo>
                  <a:cubicBezTo>
                    <a:pt x="18825" y="7629"/>
                    <a:pt x="19151" y="8639"/>
                    <a:pt x="19284" y="9683"/>
                  </a:cubicBezTo>
                  <a:close/>
                  <a:moveTo>
                    <a:pt x="11917" y="2607"/>
                  </a:moveTo>
                  <a:cubicBezTo>
                    <a:pt x="12582" y="3093"/>
                    <a:pt x="13120" y="3732"/>
                    <a:pt x="13487" y="4469"/>
                  </a:cubicBezTo>
                  <a:lnTo>
                    <a:pt x="11917" y="4469"/>
                  </a:lnTo>
                  <a:close/>
                  <a:moveTo>
                    <a:pt x="9683" y="4469"/>
                  </a:moveTo>
                  <a:lnTo>
                    <a:pt x="8113" y="4469"/>
                  </a:lnTo>
                  <a:cubicBezTo>
                    <a:pt x="8480" y="3732"/>
                    <a:pt x="9018" y="3093"/>
                    <a:pt x="9683" y="2607"/>
                  </a:cubicBezTo>
                  <a:close/>
                  <a:moveTo>
                    <a:pt x="9683" y="6703"/>
                  </a:moveTo>
                  <a:lnTo>
                    <a:pt x="9683" y="9683"/>
                  </a:lnTo>
                  <a:lnTo>
                    <a:pt x="6744" y="9683"/>
                  </a:lnTo>
                  <a:cubicBezTo>
                    <a:pt x="6805" y="8676"/>
                    <a:pt x="6968" y="7677"/>
                    <a:pt x="7231" y="6703"/>
                  </a:cubicBezTo>
                  <a:close/>
                  <a:moveTo>
                    <a:pt x="9683" y="11917"/>
                  </a:moveTo>
                  <a:lnTo>
                    <a:pt x="9683" y="14897"/>
                  </a:lnTo>
                  <a:lnTo>
                    <a:pt x="7231" y="14897"/>
                  </a:lnTo>
                  <a:cubicBezTo>
                    <a:pt x="6968" y="13923"/>
                    <a:pt x="6805" y="12924"/>
                    <a:pt x="6744" y="11917"/>
                  </a:cubicBezTo>
                  <a:close/>
                  <a:moveTo>
                    <a:pt x="9683" y="17131"/>
                  </a:moveTo>
                  <a:lnTo>
                    <a:pt x="9683" y="18993"/>
                  </a:lnTo>
                  <a:cubicBezTo>
                    <a:pt x="9018" y="18507"/>
                    <a:pt x="8480" y="17868"/>
                    <a:pt x="8113" y="17131"/>
                  </a:cubicBezTo>
                  <a:close/>
                  <a:moveTo>
                    <a:pt x="11917" y="17131"/>
                  </a:moveTo>
                  <a:lnTo>
                    <a:pt x="13487" y="17131"/>
                  </a:lnTo>
                  <a:cubicBezTo>
                    <a:pt x="13120" y="17868"/>
                    <a:pt x="12582" y="18507"/>
                    <a:pt x="11917" y="18993"/>
                  </a:cubicBezTo>
                  <a:close/>
                  <a:moveTo>
                    <a:pt x="11917" y="14897"/>
                  </a:moveTo>
                  <a:lnTo>
                    <a:pt x="11917" y="11917"/>
                  </a:lnTo>
                  <a:lnTo>
                    <a:pt x="14856" y="11917"/>
                  </a:lnTo>
                  <a:cubicBezTo>
                    <a:pt x="14795" y="12924"/>
                    <a:pt x="14632" y="13923"/>
                    <a:pt x="14369" y="14897"/>
                  </a:cubicBezTo>
                  <a:close/>
                  <a:moveTo>
                    <a:pt x="11917" y="9683"/>
                  </a:moveTo>
                  <a:lnTo>
                    <a:pt x="11917" y="6703"/>
                  </a:lnTo>
                  <a:lnTo>
                    <a:pt x="14369" y="6703"/>
                  </a:lnTo>
                  <a:cubicBezTo>
                    <a:pt x="14632" y="7677"/>
                    <a:pt x="14795" y="8676"/>
                    <a:pt x="14856" y="9683"/>
                  </a:cubicBezTo>
                  <a:close/>
                  <a:moveTo>
                    <a:pt x="15954" y="4469"/>
                  </a:moveTo>
                  <a:cubicBezTo>
                    <a:pt x="15845" y="4210"/>
                    <a:pt x="15731" y="3958"/>
                    <a:pt x="15610" y="3717"/>
                  </a:cubicBezTo>
                  <a:cubicBezTo>
                    <a:pt x="15940" y="3946"/>
                    <a:pt x="16254" y="4197"/>
                    <a:pt x="16549" y="4469"/>
                  </a:cubicBezTo>
                  <a:close/>
                  <a:moveTo>
                    <a:pt x="5646" y="4469"/>
                  </a:moveTo>
                  <a:lnTo>
                    <a:pt x="5050" y="4469"/>
                  </a:lnTo>
                  <a:cubicBezTo>
                    <a:pt x="5345" y="4197"/>
                    <a:pt x="5658" y="3946"/>
                    <a:pt x="5988" y="3717"/>
                  </a:cubicBezTo>
                  <a:cubicBezTo>
                    <a:pt x="5868" y="3958"/>
                    <a:pt x="5755" y="4210"/>
                    <a:pt x="5646" y="4469"/>
                  </a:cubicBezTo>
                  <a:close/>
                  <a:moveTo>
                    <a:pt x="5646" y="17131"/>
                  </a:moveTo>
                  <a:cubicBezTo>
                    <a:pt x="5755" y="17390"/>
                    <a:pt x="5869" y="17641"/>
                    <a:pt x="5990" y="17883"/>
                  </a:cubicBezTo>
                  <a:cubicBezTo>
                    <a:pt x="5660" y="17654"/>
                    <a:pt x="5346" y="17403"/>
                    <a:pt x="5051" y="17131"/>
                  </a:cubicBezTo>
                  <a:close/>
                  <a:moveTo>
                    <a:pt x="15954" y="17131"/>
                  </a:moveTo>
                  <a:lnTo>
                    <a:pt x="16550" y="17131"/>
                  </a:lnTo>
                  <a:cubicBezTo>
                    <a:pt x="16255" y="17403"/>
                    <a:pt x="15942" y="17654"/>
                    <a:pt x="15612" y="17883"/>
                  </a:cubicBezTo>
                  <a:cubicBezTo>
                    <a:pt x="15732" y="17641"/>
                    <a:pt x="15845" y="17390"/>
                    <a:pt x="15954" y="17131"/>
                  </a:cubicBezTo>
                  <a:close/>
                  <a:moveTo>
                    <a:pt x="16671" y="14897"/>
                  </a:moveTo>
                  <a:cubicBezTo>
                    <a:pt x="16899" y="13918"/>
                    <a:pt x="17042" y="12921"/>
                    <a:pt x="17099" y="11917"/>
                  </a:cubicBezTo>
                  <a:lnTo>
                    <a:pt x="19284" y="11917"/>
                  </a:lnTo>
                  <a:cubicBezTo>
                    <a:pt x="19151" y="12961"/>
                    <a:pt x="18825" y="13971"/>
                    <a:pt x="18323" y="14897"/>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63" name="Graphic 34"/>
            <p:cNvSpPr/>
            <p:nvPr/>
          </p:nvSpPr>
          <p:spPr>
            <a:xfrm>
              <a:off x="2725611" y="11153351"/>
              <a:ext cx="472785" cy="472858"/>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64" name="https://hislide.io"/>
            <p:cNvSpPr txBox="1"/>
            <p:nvPr/>
          </p:nvSpPr>
          <p:spPr>
            <a:xfrm>
              <a:off x="3306187" y="10421202"/>
              <a:ext cx="2362929" cy="577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sz="2800" dirty="0">
                  <a:solidFill>
                    <a:schemeClr val="tx2"/>
                  </a:solidFill>
                  <a:latin typeface="+mn-lt"/>
                  <a:hlinkClick r:id="rId4">
                    <a:extLst>
                      <a:ext uri="{A12FA001-AC4F-418D-AE19-62706E023703}">
                        <ahyp:hlinkClr xmlns:ahyp="http://schemas.microsoft.com/office/drawing/2018/hyperlinkcolor" val="tx"/>
                      </a:ext>
                    </a:extLst>
                  </a:hlinkClick>
                </a:rPr>
                <a:t>https://</a:t>
              </a:r>
              <a:r>
                <a:rPr lang="en-US" sz="2800" dirty="0">
                  <a:solidFill>
                    <a:schemeClr val="tx2"/>
                  </a:solidFill>
                  <a:latin typeface="+mn-lt"/>
                  <a:hlinkClick r:id="rId4">
                    <a:extLst>
                      <a:ext uri="{A12FA001-AC4F-418D-AE19-62706E023703}">
                        <ahyp:hlinkClr xmlns:ahyp="http://schemas.microsoft.com/office/drawing/2018/hyperlinkcolor" val="tx"/>
                      </a:ext>
                    </a:extLst>
                  </a:hlinkClick>
                </a:rPr>
                <a:t>b5g.ru</a:t>
              </a:r>
              <a:r>
                <a:rPr lang="en-US" sz="2800" dirty="0">
                  <a:solidFill>
                    <a:schemeClr val="tx2"/>
                  </a:solidFill>
                  <a:latin typeface="+mn-lt"/>
                </a:rPr>
                <a:t> </a:t>
              </a:r>
              <a:endParaRPr sz="2800" dirty="0">
                <a:solidFill>
                  <a:schemeClr val="tx2"/>
                </a:solidFill>
                <a:latin typeface="+mn-lt"/>
              </a:endParaRPr>
            </a:p>
          </p:txBody>
        </p:sp>
        <p:sp>
          <p:nvSpPr>
            <p:cNvPr id="5565" name="+1234567890"/>
            <p:cNvSpPr txBox="1"/>
            <p:nvPr/>
          </p:nvSpPr>
          <p:spPr>
            <a:xfrm>
              <a:off x="3269338" y="11101047"/>
              <a:ext cx="3330245" cy="577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ru-RU" sz="2800" dirty="0">
                  <a:solidFill>
                    <a:schemeClr val="tx2"/>
                  </a:solidFill>
                  <a:latin typeface="+mn-lt"/>
                </a:rPr>
                <a:t>+7-926-571-95-71</a:t>
              </a:r>
            </a:p>
          </p:txBody>
        </p:sp>
      </p:grpSp>
      <p:grpSp>
        <p:nvGrpSpPr>
          <p:cNvPr id="5551" name="Group"/>
          <p:cNvGrpSpPr/>
          <p:nvPr/>
        </p:nvGrpSpPr>
        <p:grpSpPr>
          <a:xfrm>
            <a:off x="17641507" y="6293337"/>
            <a:ext cx="500852" cy="660400"/>
            <a:chOff x="0" y="0"/>
            <a:chExt cx="500850" cy="660399"/>
          </a:xfrm>
        </p:grpSpPr>
        <p:sp>
          <p:nvSpPr>
            <p:cNvPr id="5549" name="Graphic 2"/>
            <p:cNvSpPr/>
            <p:nvPr/>
          </p:nvSpPr>
          <p:spPr>
            <a:xfrm>
              <a:off x="-1" y="-1"/>
              <a:ext cx="500852" cy="66040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50" name="Graphic 84"/>
            <p:cNvSpPr/>
            <p:nvPr/>
          </p:nvSpPr>
          <p:spPr>
            <a:xfrm>
              <a:off x="140352" y="147451"/>
              <a:ext cx="220149" cy="2201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grpSp>
      <p:sp>
        <p:nvSpPr>
          <p:cNvPr id="26" name="TextBox 25">
            <a:extLst>
              <a:ext uri="{FF2B5EF4-FFF2-40B4-BE49-F238E27FC236}">
                <a16:creationId xmlns:a16="http://schemas.microsoft.com/office/drawing/2014/main" id="{20F69BAF-490B-497B-93C6-7FD6E93DE8AF}"/>
              </a:ext>
            </a:extLst>
          </p:cNvPr>
          <p:cNvSpPr txBox="1"/>
          <p:nvPr/>
        </p:nvSpPr>
        <p:spPr>
          <a:xfrm>
            <a:off x="4733753" y="9701880"/>
            <a:ext cx="39635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kern="0" spc="42" dirty="0">
                <a:solidFill>
                  <a:schemeClr val="tx2"/>
                </a:solidFill>
                <a:latin typeface="+mn-lt"/>
                <a:ea typeface="SF Pro Display Regular" pitchFamily="34" charset="-122"/>
                <a:cs typeface="Arial" panose="020B0604020202020204" pitchFamily="34" charset="0"/>
              </a:rPr>
              <a:t>v.butin@b5g.ru</a:t>
            </a:r>
            <a:endParaRPr lang="en-US" sz="2800" b="0" dirty="0">
              <a:solidFill>
                <a:schemeClr val="tx2"/>
              </a:solidFill>
              <a:latin typeface="+mn-lt"/>
            </a:endParaRPr>
          </a:p>
        </p:txBody>
      </p:sp>
      <p:sp>
        <p:nvSpPr>
          <p:cNvPr id="27" name="Graphic 10">
            <a:extLst>
              <a:ext uri="{FF2B5EF4-FFF2-40B4-BE49-F238E27FC236}">
                <a16:creationId xmlns:a16="http://schemas.microsoft.com/office/drawing/2014/main" id="{14196718-E713-443B-9C57-39346CB68CB8}"/>
              </a:ext>
            </a:extLst>
          </p:cNvPr>
          <p:cNvSpPr/>
          <p:nvPr/>
        </p:nvSpPr>
        <p:spPr>
          <a:xfrm>
            <a:off x="4868443" y="9726004"/>
            <a:ext cx="443333" cy="443320"/>
          </a:xfrm>
          <a:custGeom>
            <a:avLst/>
            <a:gdLst/>
            <a:ahLst/>
            <a:cxnLst>
              <a:cxn ang="0">
                <a:pos x="wd2" y="hd2"/>
              </a:cxn>
              <a:cxn ang="5400000">
                <a:pos x="wd2" y="hd2"/>
              </a:cxn>
              <a:cxn ang="10800000">
                <a:pos x="wd2" y="hd2"/>
              </a:cxn>
              <a:cxn ang="16200000">
                <a:pos x="wd2" y="hd2"/>
              </a:cxn>
            </a:cxnLst>
            <a:rect l="0" t="0" r="r" b="b"/>
            <a:pathLst>
              <a:path w="21325" h="21578" extrusionOk="0">
                <a:moveTo>
                  <a:pt x="8137" y="21578"/>
                </a:moveTo>
                <a:lnTo>
                  <a:pt x="8117" y="21578"/>
                </a:lnTo>
                <a:cubicBezTo>
                  <a:pt x="7897" y="21574"/>
                  <a:pt x="7694" y="21504"/>
                  <a:pt x="7519" y="21378"/>
                </a:cubicBezTo>
                <a:cubicBezTo>
                  <a:pt x="7344" y="21253"/>
                  <a:pt x="7213" y="21081"/>
                  <a:pt x="7137" y="20872"/>
                </a:cubicBezTo>
                <a:lnTo>
                  <a:pt x="66" y="1452"/>
                </a:lnTo>
                <a:cubicBezTo>
                  <a:pt x="-138" y="893"/>
                  <a:pt x="145" y="273"/>
                  <a:pt x="697" y="67"/>
                </a:cubicBezTo>
                <a:cubicBezTo>
                  <a:pt x="935" y="-22"/>
                  <a:pt x="1197" y="-22"/>
                  <a:pt x="1435" y="67"/>
                </a:cubicBezTo>
                <a:lnTo>
                  <a:pt x="20627" y="7222"/>
                </a:lnTo>
                <a:cubicBezTo>
                  <a:pt x="21180" y="7428"/>
                  <a:pt x="21462" y="8048"/>
                  <a:pt x="21258" y="8607"/>
                </a:cubicBezTo>
                <a:cubicBezTo>
                  <a:pt x="21155" y="8890"/>
                  <a:pt x="20940" y="9116"/>
                  <a:pt x="20664" y="9231"/>
                </a:cubicBezTo>
                <a:lnTo>
                  <a:pt x="12489" y="12638"/>
                </a:lnTo>
                <a:lnTo>
                  <a:pt x="9123" y="20909"/>
                </a:lnTo>
                <a:cubicBezTo>
                  <a:pt x="9041" y="21111"/>
                  <a:pt x="8906" y="21276"/>
                  <a:pt x="8730" y="21395"/>
                </a:cubicBezTo>
                <a:cubicBezTo>
                  <a:pt x="8555" y="21514"/>
                  <a:pt x="8353" y="21578"/>
                  <a:pt x="8137" y="21578"/>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28" name="Picture 4" descr="На изображении может находиться: 1 человек, текст «отрасли россии тениях ный TMMAG бутин вячеслав валерьевич»">
            <a:extLst>
              <a:ext uri="{FF2B5EF4-FFF2-40B4-BE49-F238E27FC236}">
                <a16:creationId xmlns:a16="http://schemas.microsoft.com/office/drawing/2014/main" id="{2C4F65D2-D986-4F02-8630-9E65D9C4E4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17300" y="2162402"/>
            <a:ext cx="7104696" cy="7104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Рисунок 36">
            <a:extLst>
              <a:ext uri="{FF2B5EF4-FFF2-40B4-BE49-F238E27FC236}">
                <a16:creationId xmlns:a16="http://schemas.microsoft.com/office/drawing/2014/main" id="{40B2509E-38EE-417A-9211-2D919EC588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4662" y="844568"/>
            <a:ext cx="5155416" cy="1306039"/>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Другая 1">
      <a:dk1>
        <a:sysClr val="windowText" lastClr="000000"/>
      </a:dk1>
      <a:lt1>
        <a:sysClr val="window" lastClr="FFFFFF"/>
      </a:lt1>
      <a:dk2>
        <a:srgbClr val="44546A"/>
      </a:dk2>
      <a:lt2>
        <a:srgbClr val="E7E6E6"/>
      </a:lt2>
      <a:accent1>
        <a:srgbClr val="F94F0D"/>
      </a:accent1>
      <a:accent2>
        <a:srgbClr val="5D646E"/>
      </a:accent2>
      <a:accent3>
        <a:srgbClr val="F94F0D"/>
      </a:accent3>
      <a:accent4>
        <a:srgbClr val="5D646E"/>
      </a:accent4>
      <a:accent5>
        <a:srgbClr val="F94F0D"/>
      </a:accent5>
      <a:accent6>
        <a:srgbClr val="5D646E"/>
      </a:accent6>
      <a:hlink>
        <a:srgbClr val="FFFFFF"/>
      </a:hlink>
      <a:folHlink>
        <a:srgbClr val="F94F0D"/>
      </a:folHlink>
    </a:clrScheme>
    <a:fontScheme name="Другая 1">
      <a:majorFont>
        <a:latin typeface="SF Pro Display"/>
        <a:ea typeface=""/>
        <a:cs typeface=""/>
      </a:majorFont>
      <a:minorFont>
        <a:latin typeface="SF Pro Display"/>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3646</TotalTime>
  <Words>246</Words>
  <Application>Microsoft Office PowerPoint</Application>
  <PresentationFormat>Произвольный</PresentationFormat>
  <Paragraphs>34</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Arial Black</vt:lpstr>
      <vt:lpstr>Helvetica Neue</vt:lpstr>
      <vt:lpstr>Montserrat Bold</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Дарья Деменкова</dc:creator>
  <cp:lastModifiedBy>Должикова</cp:lastModifiedBy>
  <cp:revision>77</cp:revision>
  <dcterms:modified xsi:type="dcterms:W3CDTF">2024-05-08T10:17:32Z</dcterms:modified>
</cp:coreProperties>
</file>